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7"/>
  </p:notesMasterIdLst>
  <p:handoutMasterIdLst>
    <p:handoutMasterId r:id="rId8"/>
  </p:handoutMasterIdLst>
  <p:sldIdLst>
    <p:sldId id="267" r:id="rId3"/>
    <p:sldId id="266" r:id="rId4"/>
    <p:sldId id="268" r:id="rId5"/>
    <p:sldId id="269" r:id="rId6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65"/>
    <a:srgbClr val="026464"/>
    <a:srgbClr val="026363"/>
    <a:srgbClr val="026767"/>
    <a:srgbClr val="026666"/>
    <a:srgbClr val="155C5A"/>
    <a:srgbClr val="006666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/>
    <p:restoredTop sz="94712"/>
  </p:normalViewPr>
  <p:slideViewPr>
    <p:cSldViewPr snapToGrid="0" snapToObjects="1">
      <p:cViewPr varScale="1">
        <p:scale>
          <a:sx n="103" d="100"/>
          <a:sy n="103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B12991-0EF8-104D-815D-6DD1264FA606}" type="datetimeFigureOut">
              <a:rPr lang="en-GB"/>
              <a:pPr>
                <a:defRPr/>
              </a:pPr>
              <a:t>25/08/2018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B66863A-3DA3-BB44-A3A6-663BE128A2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25A696-DEE4-7F4E-875D-C15FB55E6607}" type="datetimeFigureOut">
              <a:rPr lang="en-US"/>
              <a:pPr>
                <a:defRPr/>
              </a:pPr>
              <a:t>8/25/18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12FEED-3FAF-D14D-BC46-A9E14BE8E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DNA_d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193179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.elega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76022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048914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medak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800642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1551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733083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91572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5859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3508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216384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MBL_EBI_Industr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33890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1358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powerpont-slide-title_cell_dark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8950" y="-12700"/>
            <a:ext cx="916305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55580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Chemistry-slide2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-1270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707661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Chem slide background4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160509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5" descr="EMBL_EBI_PDBE-slide-background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596527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fl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7838" y="0"/>
            <a:ext cx="9174162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636301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4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450413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3171825" cy="6858000"/>
          </a:xfrm>
          <a:prstGeom prst="rect">
            <a:avLst/>
          </a:prstGeom>
          <a:solidFill>
            <a:srgbClr val="02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1981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1981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5200"/>
          </a:p>
        </p:txBody>
      </p:sp>
      <p:pic>
        <p:nvPicPr>
          <p:cNvPr id="6" name="Picture 7" descr="EMBL_EBI_slidebackground_cardiac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51626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GB" altLang="x-none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de-DE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de-DE" altLang="x-none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787" r:id="rId15"/>
    <p:sldLayoutId id="2147483788" r:id="rId16"/>
    <p:sldLayoutId id="2147483789" r:id="rId17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text styles</a:t>
            </a:r>
          </a:p>
          <a:p>
            <a:pPr lvl="1"/>
            <a:r>
              <a:rPr lang="de-DE" altLang="x-none"/>
              <a:t>Second level</a:t>
            </a:r>
          </a:p>
          <a:p>
            <a:pPr lvl="2"/>
            <a:r>
              <a:rPr lang="de-DE" altLang="x-none"/>
              <a:t>Third level</a:t>
            </a:r>
          </a:p>
          <a:p>
            <a:pPr lvl="3"/>
            <a:r>
              <a:rPr lang="de-DE" altLang="x-none"/>
              <a:t>Fourth level</a:t>
            </a:r>
          </a:p>
          <a:p>
            <a:pPr lvl="4"/>
            <a:r>
              <a:rPr lang="de-DE" altLang="x-non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proteins/api/doc/" TargetMode="Externa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Proteins API Exercises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776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Aim</a:t>
            </a:r>
            <a:endParaRPr lang="x-none" altLang="x-none" b="1">
              <a:solidFill>
                <a:schemeClr val="tx1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9458" name="Content Placeholder 5"/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1659924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GB" altLang="x-none" dirty="0">
                <a:latin typeface="+mn-lt"/>
                <a:ea typeface="ＭＳ Ｐゴシック" charset="-128"/>
                <a:cs typeface="HelveticaNeueLT Pro 45 Lt" charset="0"/>
              </a:rPr>
              <a:t>Hands-on experience of navigating around the Swagger UI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GB" altLang="x-none" dirty="0">
                <a:latin typeface="+mn-lt"/>
                <a:ea typeface="ＭＳ Ｐゴシック" charset="-128"/>
                <a:cs typeface="HelveticaNeueLT Pro 45 Lt" charset="0"/>
              </a:rPr>
              <a:t>An introduction to making simple requests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GB" altLang="x-none" dirty="0">
                <a:latin typeface="+mn-lt"/>
                <a:ea typeface="ＭＳ Ｐゴシック" charset="-128"/>
                <a:cs typeface="HelveticaNeueLT Pro 45 Lt" charset="0"/>
              </a:rPr>
              <a:t>Familiarisation with the UniProt data model(s)</a:t>
            </a:r>
          </a:p>
          <a:p>
            <a:pPr marL="457200" indent="-457200">
              <a:buFont typeface="+mj-lt"/>
              <a:buAutoNum type="arabicPeriod"/>
            </a:pPr>
            <a:endParaRPr lang="en-GB" altLang="x-none" dirty="0">
              <a:latin typeface="HelveticaNeueLT Pro 45 Lt" charset="0"/>
              <a:ea typeface="ＭＳ Ｐゴシック" charset="-128"/>
              <a:cs typeface="HelveticaNeueLT Pro 45 L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764B5-9E83-6448-8340-F7A9FF122AE4}"/>
              </a:ext>
            </a:extLst>
          </p:cNvPr>
          <p:cNvSpPr txBox="1"/>
          <p:nvPr/>
        </p:nvSpPr>
        <p:spPr>
          <a:xfrm>
            <a:off x="593125" y="2767910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What you need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D224F-DBAC-EC45-9D56-FADF9C4E4907}"/>
              </a:ext>
            </a:extLst>
          </p:cNvPr>
          <p:cNvSpPr txBox="1"/>
          <p:nvPr/>
        </p:nvSpPr>
        <p:spPr>
          <a:xfrm>
            <a:off x="711200" y="3534028"/>
            <a:ext cx="5150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Jupyter</a:t>
            </a:r>
            <a:r>
              <a:rPr lang="en-US" dirty="0"/>
              <a:t> notebook up and running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a cup of coffee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E0B81-EF00-8045-9F0B-FF62BCE0617F}"/>
              </a:ext>
            </a:extLst>
          </p:cNvPr>
          <p:cNvSpPr txBox="1"/>
          <p:nvPr/>
        </p:nvSpPr>
        <p:spPr>
          <a:xfrm>
            <a:off x="711200" y="5053795"/>
            <a:ext cx="1106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exercises are based upon the UniProt Entry – P21802 (FGFR2_HUMAN)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B800-C3B7-E140-9606-D8C51BDF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4" y="304800"/>
            <a:ext cx="11063416" cy="762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Part 1: Navigating and using the Proteins API Swagger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6061-2BF2-2E4B-814B-A78B2D3B3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Introduction</a:t>
            </a:r>
          </a:p>
          <a:p>
            <a:pPr marL="277812" lvl="1" indent="0">
              <a:buNone/>
            </a:pPr>
            <a:r>
              <a:rPr lang="en-US" sz="1600" dirty="0">
                <a:latin typeface="+mn-lt"/>
              </a:rPr>
              <a:t>Open a browser or browser tab and navigate to:</a:t>
            </a:r>
          </a:p>
          <a:p>
            <a:pPr marL="277812" lvl="1" indent="0">
              <a:buNone/>
            </a:pPr>
            <a:r>
              <a:rPr lang="en-US" sz="1600" dirty="0">
                <a:latin typeface="+mn-lt"/>
                <a:hlinkClick r:id="rId2"/>
              </a:rPr>
              <a:t>https://www.ebi.ac.uk/proteins/api/doc/</a:t>
            </a:r>
            <a:endParaRPr lang="en-US" sz="1600" dirty="0">
              <a:latin typeface="+mn-lt"/>
            </a:endParaRPr>
          </a:p>
          <a:p>
            <a:pPr marL="277812" lvl="1" indent="0"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r>
              <a:rPr lang="en-US" b="1" dirty="0">
                <a:latin typeface="+mn-lt"/>
              </a:rPr>
              <a:t>Using: Proteins – Proteins </a:t>
            </a:r>
            <a:r>
              <a:rPr lang="en-US" b="1" dirty="0" err="1">
                <a:latin typeface="+mn-lt"/>
              </a:rPr>
              <a:t>inc.</a:t>
            </a:r>
            <a:r>
              <a:rPr lang="en-US" b="1" dirty="0">
                <a:latin typeface="+mn-lt"/>
              </a:rPr>
              <a:t> isoforms</a:t>
            </a: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Question 1</a:t>
            </a:r>
            <a:r>
              <a:rPr lang="en-US" sz="1600" dirty="0">
                <a:latin typeface="+mn-lt"/>
              </a:rPr>
              <a:t> – How many end points are available via proteins </a:t>
            </a:r>
            <a:r>
              <a:rPr lang="en-US" sz="1600" dirty="0" err="1">
                <a:latin typeface="+mn-lt"/>
              </a:rPr>
              <a:t>inc.</a:t>
            </a:r>
            <a:r>
              <a:rPr lang="en-US" sz="1600" dirty="0">
                <a:latin typeface="+mn-lt"/>
              </a:rPr>
              <a:t> isoforms?</a:t>
            </a: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Question 2</a:t>
            </a:r>
            <a:r>
              <a:rPr lang="en-US" sz="1600" dirty="0">
                <a:latin typeface="+mn-lt"/>
              </a:rPr>
              <a:t> – Which endpoint is best to get a UniProt entry with the PDB identifier 1DJS? ‘Try It’</a:t>
            </a: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Question 3</a:t>
            </a:r>
            <a:r>
              <a:rPr lang="en-US" sz="1600" dirty="0">
                <a:latin typeface="+mn-lt"/>
              </a:rPr>
              <a:t> – Can you use an endpoint to determine how many isoforms P21802 has? ‘Try It’</a:t>
            </a: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Question 4</a:t>
            </a:r>
            <a:r>
              <a:rPr lang="en-US" sz="1600" dirty="0">
                <a:latin typeface="+mn-lt"/>
              </a:rPr>
              <a:t> – Is there an endpoint to end a specific isoform? ‘Try It’</a:t>
            </a: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Question 5</a:t>
            </a:r>
            <a:r>
              <a:rPr lang="en-US" sz="1600" dirty="0">
                <a:latin typeface="+mn-lt"/>
              </a:rPr>
              <a:t> – Is there an endpoint that could allow you to retrieve every entry in UniProt (not recommended). Quickly think how you might do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57875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B800-C3B7-E140-9606-D8C51BDF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4" y="304800"/>
            <a:ext cx="11063416" cy="762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Part 2: Adding filters and using basic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6061-2BF2-2E4B-814B-A78B2D3B3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85567"/>
            <a:ext cx="10871200" cy="513217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Introduction</a:t>
            </a:r>
          </a:p>
          <a:p>
            <a:pPr marL="277812" lvl="1" indent="0">
              <a:buNone/>
            </a:pPr>
            <a:r>
              <a:rPr lang="en-US" sz="1600" dirty="0">
                <a:latin typeface="+mn-lt"/>
              </a:rPr>
              <a:t>We are going to move to using Proteins – Features for this section. We will start by still using the Swagger UI but take the example Python script and use it in </a:t>
            </a:r>
            <a:r>
              <a:rPr lang="en-US" sz="1600" dirty="0" err="1">
                <a:latin typeface="+mn-lt"/>
              </a:rPr>
              <a:t>Jupyter</a:t>
            </a:r>
            <a:r>
              <a:rPr lang="en-US" sz="1600" dirty="0">
                <a:latin typeface="+mn-lt"/>
              </a:rPr>
              <a:t> to quickly modify the query to get specific results.</a:t>
            </a: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Note:</a:t>
            </a:r>
            <a:r>
              <a:rPr lang="en-US" sz="1600" dirty="0">
                <a:latin typeface="+mn-lt"/>
              </a:rPr>
              <a:t> In UniProt, Feature (FT) is used as a general term for an annotation on a specific part of the protein that contributes to that protein’s function.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Using: Proteins – Features</a:t>
            </a: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Question 1</a:t>
            </a:r>
            <a:r>
              <a:rPr lang="en-US" sz="1600" dirty="0">
                <a:latin typeface="+mn-lt"/>
              </a:rPr>
              <a:t> – Which is the best end point to get all the Features for P21802? ‘Try It’</a:t>
            </a: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Question 2</a:t>
            </a:r>
            <a:r>
              <a:rPr lang="en-US" sz="1600" dirty="0">
                <a:latin typeface="+mn-lt"/>
              </a:rPr>
              <a:t> – Who many different types of Features does P21802 have?</a:t>
            </a:r>
          </a:p>
          <a:p>
            <a:pPr marL="277812" lvl="1" indent="0">
              <a:buNone/>
            </a:pPr>
            <a:r>
              <a:rPr lang="en-US" sz="1600" dirty="0"/>
              <a:t>- Save the basic python script with format type JSON.</a:t>
            </a: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Question 3</a:t>
            </a:r>
            <a:r>
              <a:rPr lang="en-US" sz="1600" dirty="0">
                <a:latin typeface="+mn-lt"/>
              </a:rPr>
              <a:t> – Is there an endpoint that allows you to </a:t>
            </a:r>
            <a:r>
              <a:rPr lang="en-US" sz="1600" b="1" u="sng" dirty="0">
                <a:latin typeface="+mn-lt"/>
              </a:rPr>
              <a:t>only</a:t>
            </a:r>
            <a:r>
              <a:rPr lang="en-US" sz="1600" dirty="0">
                <a:latin typeface="+mn-lt"/>
              </a:rPr>
              <a:t> get Glycosylation sites? </a:t>
            </a:r>
          </a:p>
          <a:p>
            <a:pPr marL="563562" lvl="1" indent="-285750">
              <a:buFontTx/>
              <a:buChar char="-"/>
            </a:pPr>
            <a:r>
              <a:rPr lang="en-US" sz="1600" dirty="0">
                <a:latin typeface="+mn-lt"/>
              </a:rPr>
              <a:t>This question is tricky, you might have to ask a friend on what glycosylation does and you may have to think about what the potential filter could be.</a:t>
            </a:r>
          </a:p>
          <a:p>
            <a:pPr marL="563562" lvl="1" indent="-285750">
              <a:buFontTx/>
              <a:buChar char="-"/>
            </a:pPr>
            <a:r>
              <a:rPr lang="en-US" sz="1600" dirty="0">
                <a:latin typeface="+mn-lt"/>
              </a:rPr>
              <a:t>Modify you basic Python script to carry out the query </a:t>
            </a:r>
            <a:r>
              <a:rPr lang="en-US" sz="1600">
                <a:latin typeface="+mn-lt"/>
              </a:rPr>
              <a:t>and ‘run it’. </a:t>
            </a:r>
            <a:endParaRPr lang="en-US" sz="1600" dirty="0">
              <a:latin typeface="+mn-lt"/>
            </a:endParaRPr>
          </a:p>
          <a:p>
            <a:pPr marL="277812" lvl="1" indent="0">
              <a:buNone/>
            </a:pPr>
            <a:r>
              <a:rPr lang="en-US" sz="1600" b="1" dirty="0">
                <a:latin typeface="+mn-lt"/>
              </a:rPr>
              <a:t>Question 4</a:t>
            </a:r>
            <a:r>
              <a:rPr lang="en-US" sz="1600" dirty="0">
                <a:latin typeface="+mn-lt"/>
              </a:rPr>
              <a:t> – How many Glycosylation sites are there on P21802?</a:t>
            </a:r>
          </a:p>
        </p:txBody>
      </p:sp>
    </p:spTree>
    <p:extLst>
      <p:ext uri="{BB962C8B-B14F-4D97-AF65-F5344CB8AC3E}">
        <p14:creationId xmlns:p14="http://schemas.microsoft.com/office/powerpoint/2010/main" val="3794338762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5C6ED9C1-695C-A049-8DEA-21EFD7BDF6B0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widescreen_2017" id="{55DECE42-137A-B64C-8FE9-A201FE90C3FF}" vid="{E2383BB3-883D-CA46-8288-92E9C5732C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</Template>
  <TotalTime>69</TotalTime>
  <Words>413</Words>
  <Application>Microsoft Macintosh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ＭＳ Ｐゴシック</vt:lpstr>
      <vt:lpstr>Arial</vt:lpstr>
      <vt:lpstr>Calibri</vt:lpstr>
      <vt:lpstr>HelveticaNeueLT Pro 35 Th</vt:lpstr>
      <vt:lpstr>HelveticaNeueLT Pro 45 Lt</vt:lpstr>
      <vt:lpstr>Times</vt:lpstr>
      <vt:lpstr>EMBL-EBI_slide_template_July_2015</vt:lpstr>
      <vt:lpstr>1_Leere Präsentation</vt:lpstr>
      <vt:lpstr>Proteins API Exercises</vt:lpstr>
      <vt:lpstr>Aim</vt:lpstr>
      <vt:lpstr>Part 1: Navigating and using the Proteins API Swagger UI</vt:lpstr>
      <vt:lpstr>Part 2: Adding filters and using basic script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Proteins API Exercises</dc:title>
  <dc:subject/>
  <dc:creator>Andrew Nightingale</dc:creator>
  <cp:keywords/>
  <dc:description/>
  <cp:lastModifiedBy>Andrew Nightingale</cp:lastModifiedBy>
  <cp:revision>8</cp:revision>
  <dcterms:created xsi:type="dcterms:W3CDTF">2018-08-24T16:06:42Z</dcterms:created>
  <dcterms:modified xsi:type="dcterms:W3CDTF">2018-08-25T16:49:51Z</dcterms:modified>
  <cp:category/>
</cp:coreProperties>
</file>